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7"/>
  </p:notesMasterIdLst>
  <p:sldIdLst>
    <p:sldId id="256" r:id="rId3"/>
    <p:sldId id="275" r:id="rId4"/>
    <p:sldId id="272" r:id="rId5"/>
    <p:sldId id="274" r:id="rId6"/>
    <p:sldId id="257" r:id="rId7"/>
    <p:sldId id="258" r:id="rId8"/>
    <p:sldId id="259" r:id="rId9"/>
    <p:sldId id="260" r:id="rId10"/>
    <p:sldId id="261" r:id="rId11"/>
    <p:sldId id="273" r:id="rId12"/>
    <p:sldId id="262" r:id="rId13"/>
    <p:sldId id="263" r:id="rId14"/>
    <p:sldId id="276" r:id="rId15"/>
    <p:sldId id="271" r:id="rId16"/>
  </p:sldIdLst>
  <p:sldSz cx="9144000" cy="6858000" type="screen4x3"/>
  <p:notesSz cx="701675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119" d="100"/>
          <a:sy n="119" d="100"/>
        </p:scale>
        <p:origin x="-132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5100" y="0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8500"/>
            <a:ext cx="4654550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5100" y="8842375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513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/>
        </p:nvSpPr>
        <p:spPr>
          <a:xfrm>
            <a:off x="3975100" y="8842375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1" name="Google Shape;101;p1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4254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/>
          <p:nvPr/>
        </p:nvSpPr>
        <p:spPr>
          <a:xfrm>
            <a:off x="3975100" y="8842375"/>
            <a:ext cx="3040062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4" name="Google Shape;204;p16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835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97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400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701675" y="4421187"/>
            <a:ext cx="5613300" cy="4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8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None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04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84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750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 rot="5400000">
            <a:off x="4949825" y="2208213"/>
            <a:ext cx="5640388" cy="1827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 rot="5400000">
            <a:off x="1216819" y="454819"/>
            <a:ext cx="5640388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750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 rot="5400000">
            <a:off x="2969418" y="227806"/>
            <a:ext cx="4114800" cy="731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7505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7084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Char char="○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5306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560"/>
              <a:buFont typeface="Noto Sans Symbols"/>
              <a:buChar char="○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○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○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○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○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Noto Sans Symbols"/>
              <a:buChar char="○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65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63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54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○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7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95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95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7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52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○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170"/>
              <a:buFont typeface="Noto Sans Symbols"/>
              <a:buChar char="○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9971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895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89559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960"/>
              <a:buFont typeface="Noto Sans Symbols"/>
              <a:buChar char="○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3222625" y="304800"/>
            <a:ext cx="11909425" cy="4724400"/>
            <a:chOff x="-3222625" y="304800"/>
            <a:chExt cx="11909425" cy="4724400"/>
          </a:xfrm>
        </p:grpSpPr>
        <p:cxnSp>
          <p:nvCxnSpPr>
            <p:cNvPr id="11" name="Google Shape;11;p1"/>
            <p:cNvCxnSpPr/>
            <p:nvPr/>
          </p:nvCxnSpPr>
          <p:spPr>
            <a:xfrm>
              <a:off x="1447800" y="2514600"/>
              <a:ext cx="72390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" name="Google Shape;12;p1"/>
            <p:cNvSpPr/>
            <p:nvPr/>
          </p:nvSpPr>
          <p:spPr>
            <a:xfrm>
              <a:off x="-2514600" y="1371600"/>
              <a:ext cx="3657600" cy="3657600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-3222625" y="304800"/>
              <a:ext cx="4038600" cy="4038600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750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-3238500" y="0"/>
            <a:ext cx="11925300" cy="3810000"/>
            <a:chOff x="-3238500" y="0"/>
            <a:chExt cx="11925300" cy="3810000"/>
          </a:xfrm>
        </p:grpSpPr>
        <p:sp>
          <p:nvSpPr>
            <p:cNvPr id="27" name="Google Shape;27;p3"/>
            <p:cNvSpPr/>
            <p:nvPr/>
          </p:nvSpPr>
          <p:spPr>
            <a:xfrm>
              <a:off x="-3238500" y="685800"/>
              <a:ext cx="4114800" cy="3124200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25700" y="0"/>
              <a:ext cx="3094037" cy="3154362"/>
            </a:xfrm>
            <a:custGeom>
              <a:avLst/>
              <a:gdLst/>
              <a:ahLst/>
              <a:cxnLst/>
              <a:rect l="l" t="t" r="r" b="b"/>
              <a:pathLst>
                <a:path w="64000" h="64000" extrusionOk="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29" name="Google Shape;29;p3"/>
            <p:cNvCxnSpPr/>
            <p:nvPr/>
          </p:nvCxnSpPr>
          <p:spPr>
            <a:xfrm>
              <a:off x="1371600" y="1524000"/>
              <a:ext cx="7315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370012" y="1827212"/>
            <a:ext cx="731361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7505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  <a:defRPr sz="2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50"/>
              <a:buFont typeface="Noto Sans Symbols"/>
              <a:buChar char="●"/>
              <a:defRPr sz="2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940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ts val="1430"/>
              <a:buFont typeface="Noto Sans Symbols"/>
              <a:buChar char="○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13055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accent2"/>
              </a:buClr>
              <a:buSzPts val="133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0989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099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099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2"/>
              </a:buClr>
              <a:buSzPts val="1140"/>
              <a:buFont typeface="Noto Sans Symbols"/>
              <a:buChar char="○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sd.us/domain/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video.com/view/15840443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ctrTitle"/>
          </p:nvPr>
        </p:nvSpPr>
        <p:spPr>
          <a:xfrm>
            <a:off x="1388300" y="990600"/>
            <a:ext cx="7298700" cy="1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rPr lang="en-US" sz="4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Sierra Madre Middle School</a:t>
            </a:r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"/>
          </p:nvPr>
        </p:nvSpPr>
        <p:spPr>
          <a:xfrm>
            <a:off x="4648200" y="2590800"/>
            <a:ext cx="723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None/>
            </a:pPr>
            <a:r>
              <a:rPr lang="en-US" sz="29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“Home of the Hawks”</a:t>
            </a: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B4E5B175-34CF-4FBD-994B-02C7198B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89" y="3592799"/>
            <a:ext cx="5030372" cy="270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272705" y="396075"/>
            <a:ext cx="799061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000" b="1" dirty="0"/>
              <a:t>Honors Math &amp; Math Academy</a:t>
            </a:r>
            <a:endParaRPr sz="4000" b="1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033462" y="1704575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b="1" dirty="0"/>
              <a:t>Benchmark Math</a:t>
            </a:r>
          </a:p>
          <a:p>
            <a:pPr marL="800100" lvl="1" indent="-342900">
              <a:spcBef>
                <a:spcPts val="0"/>
              </a:spcBef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dirty="0"/>
              <a:t>Math 6, Math 7, Math 8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b="1" dirty="0"/>
              <a:t>Honors Math</a:t>
            </a:r>
          </a:p>
          <a:p>
            <a:pPr marL="800100" lvl="1" indent="-342900">
              <a:spcBef>
                <a:spcPts val="580"/>
              </a:spcBef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dirty="0"/>
              <a:t>Math 6, Math 7, Math 8, Math I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b="1" dirty="0"/>
              <a:t>Math Academy</a:t>
            </a:r>
          </a:p>
          <a:p>
            <a:pPr marL="800100" lvl="1" indent="-342900">
              <a:spcBef>
                <a:spcPts val="580"/>
              </a:spcBef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dirty="0"/>
              <a:t>Middle School &amp; High School Math</a:t>
            </a:r>
          </a:p>
          <a:p>
            <a:pPr marL="800100" lvl="1" indent="-342900">
              <a:spcBef>
                <a:spcPts val="580"/>
              </a:spcBef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2800" dirty="0"/>
              <a:t>AP Calculus Test in 8</a:t>
            </a:r>
            <a:r>
              <a:rPr lang="en-US" sz="2800" baseline="30000" dirty="0"/>
              <a:t>th</a:t>
            </a:r>
            <a:r>
              <a:rPr lang="en-US" sz="2800" dirty="0"/>
              <a:t> Grade</a:t>
            </a:r>
          </a:p>
          <a:p>
            <a:pPr marL="800100" lvl="1" indent="-342900">
              <a:spcBef>
                <a:spcPts val="580"/>
              </a:spcBef>
              <a:buClr>
                <a:schemeClr val="dk2"/>
              </a:buClr>
              <a:buSzPts val="2600"/>
              <a:buFont typeface="Noto Sans Symbols"/>
              <a:buChar char="○"/>
            </a:pPr>
            <a:endParaRPr lang="en-US" sz="2800" dirty="0"/>
          </a:p>
          <a:p>
            <a:pPr marL="457200" lvl="1" indent="0">
              <a:spcBef>
                <a:spcPts val="580"/>
              </a:spcBef>
              <a:buClr>
                <a:schemeClr val="dk2"/>
              </a:buClr>
              <a:buSzPts val="2600"/>
              <a:buNone/>
            </a:pPr>
            <a:endParaRPr sz="2800" dirty="0"/>
          </a:p>
          <a:p>
            <a:pPr marL="34290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endParaRPr dirty="0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D78CF14D-3F16-400E-A227-78F752C37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50" y="5397508"/>
            <a:ext cx="3746941" cy="109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24641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Electives</a:t>
            </a:r>
            <a:endParaRPr sz="4200" b="1"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915150" y="1629624"/>
            <a:ext cx="776856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Visual Arts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PAK Song &amp; Dance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Instrumental Music (</a:t>
            </a:r>
            <a:r>
              <a:rPr lang="en-US" sz="2000" dirty="0" err="1"/>
              <a:t>iPAK</a:t>
            </a:r>
            <a:r>
              <a:rPr lang="en-US" sz="2000" dirty="0"/>
              <a:t>)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Chinese Art &amp; Culture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Chinese Poetry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Mandarin I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Technology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3D Printing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Hawk News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Creative Writing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History vs. Hollywood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Mandarin Language Arts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</a:pPr>
            <a:r>
              <a:rPr lang="en-US" sz="2000" dirty="0"/>
              <a:t>After School Enrichments </a:t>
            </a:r>
            <a:r>
              <a:rPr lang="en-US" sz="1800" dirty="0"/>
              <a:t>(Drama, Instrumental &amp; Robotics)</a:t>
            </a:r>
            <a:endParaRPr sz="1800" dirty="0"/>
          </a:p>
          <a:p>
            <a:pPr marL="34290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endParaRPr dirty="0"/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1911" y="2089050"/>
            <a:ext cx="3517531" cy="313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Extracurricular Activities</a:t>
            </a:r>
            <a:endParaRPr sz="4200" b="1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033462" y="1704575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Student Council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African American History Bee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MLK Art &amp; Essay Contest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Spelling Bee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Math Field Day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History Day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Science Olympiad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Mock Trial Club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Service Club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School Spirit Days</a:t>
            </a:r>
            <a:endParaRPr sz="22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/>
              <a:t>School Dances</a:t>
            </a:r>
            <a:endParaRPr sz="2200" dirty="0"/>
          </a:p>
        </p:txBody>
      </p:sp>
      <p:pic>
        <p:nvPicPr>
          <p:cNvPr id="3" name="Picture 2" descr="A picture containing text, indoor, colorful&#10;&#10;Description automatically generated">
            <a:extLst>
              <a:ext uri="{FF2B5EF4-FFF2-40B4-BE49-F238E27FC236}">
                <a16:creationId xmlns="" xmlns:a16="http://schemas.microsoft.com/office/drawing/2014/main" id="{7160B2D9-DDD9-48C2-861F-5001FED5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95369" y="3078138"/>
            <a:ext cx="3788764" cy="284157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000" b="1" dirty="0"/>
              <a:t>After School Sports Program</a:t>
            </a:r>
            <a:endParaRPr sz="4000" b="1" dirty="0"/>
          </a:p>
        </p:txBody>
      </p:sp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1015800" y="1553225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Cross-Country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Flag </a:t>
            </a:r>
            <a:r>
              <a:rPr lang="en-US" sz="2800" dirty="0" smtClean="0"/>
              <a:t>Football</a:t>
            </a:r>
          </a:p>
          <a:p>
            <a:pPr marL="342900" indent="-342900">
              <a:spcBef>
                <a:spcPts val="500"/>
              </a:spcBef>
              <a:buSzPts val="2200"/>
            </a:pPr>
            <a:r>
              <a:rPr lang="en-US" sz="2800" dirty="0" smtClean="0"/>
              <a:t>Tennis</a:t>
            </a:r>
            <a:endParaRPr lang="en-US" sz="2800" dirty="0"/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Girls’ </a:t>
            </a:r>
            <a:r>
              <a:rPr lang="en-US" sz="2800" dirty="0" smtClean="0"/>
              <a:t>Volleyball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 smtClean="0"/>
              <a:t>Girls</a:t>
            </a:r>
            <a:r>
              <a:rPr lang="en-US" sz="2800" dirty="0"/>
              <a:t>’ Basketball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Boys’ Basketball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Girls’ Soccer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Boys’ Soccer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Char char="○"/>
            </a:pPr>
            <a:r>
              <a:rPr lang="en-US" sz="2800" dirty="0"/>
              <a:t>Boys’ Volleyball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500" y="2510100"/>
            <a:ext cx="2891700" cy="3157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372577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i="0" u="none" strike="noStrike" cap="none" dirty="0">
                <a:solidFill>
                  <a:schemeClr val="dk2"/>
                </a:solidFill>
                <a:sym typeface="Arial"/>
              </a:rPr>
              <a:t>Break-Out Sessions</a:t>
            </a:r>
            <a:endParaRPr sz="4200" b="1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FC6EE7CA-637C-4134-B432-1F3331063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38" y="1812979"/>
            <a:ext cx="6492779" cy="486331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6FBAD7-9DC6-4086-8315-81B61DDAAF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b="1" dirty="0"/>
              <a:t>People You Need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C1A2AE-60CD-4DF7-9A37-D89B4F7CC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213" y="2552700"/>
            <a:ext cx="7377893" cy="1752600"/>
          </a:xfrm>
        </p:spPr>
        <p:txBody>
          <a:bodyPr/>
          <a:lstStyle/>
          <a:p>
            <a:pPr marL="556895" indent="-457200">
              <a:buFont typeface="Courier New" panose="02070309020205020404" pitchFamily="49" charset="0"/>
              <a:buChar char="o"/>
            </a:pPr>
            <a:r>
              <a:rPr lang="en-US" sz="3200" dirty="0"/>
              <a:t>Mr. Newsom, Principal</a:t>
            </a:r>
          </a:p>
          <a:p>
            <a:pPr marL="556895" indent="-457200">
              <a:buFont typeface="Courier New" panose="02070309020205020404" pitchFamily="49" charset="0"/>
              <a:buChar char="o"/>
            </a:pPr>
            <a:r>
              <a:rPr lang="en-US" sz="3200" dirty="0"/>
              <a:t>Mrs. Herrera, Assistant Principal</a:t>
            </a:r>
          </a:p>
          <a:p>
            <a:pPr marL="556895" indent="-457200">
              <a:buFont typeface="Courier New" panose="02070309020205020404" pitchFamily="49" charset="0"/>
              <a:buChar char="o"/>
            </a:pPr>
            <a:r>
              <a:rPr lang="en-US" sz="3200" dirty="0"/>
              <a:t>Ms. </a:t>
            </a:r>
            <a:r>
              <a:rPr lang="en-US" sz="3200" dirty="0" err="1"/>
              <a:t>Klauschie</a:t>
            </a:r>
            <a:r>
              <a:rPr lang="en-US" sz="3200" dirty="0"/>
              <a:t>, School Counselor</a:t>
            </a:r>
          </a:p>
          <a:p>
            <a:pPr marL="556895" indent="-457200">
              <a:buFont typeface="Courier New" panose="02070309020205020404" pitchFamily="49" charset="0"/>
              <a:buChar char="o"/>
            </a:pPr>
            <a:r>
              <a:rPr lang="en-US" sz="3200" dirty="0"/>
              <a:t>Mr. </a:t>
            </a:r>
            <a:r>
              <a:rPr lang="en-US" sz="3200" dirty="0" err="1"/>
              <a:t>Lanagan</a:t>
            </a:r>
            <a:r>
              <a:rPr lang="en-US" sz="3200" dirty="0"/>
              <a:t>, </a:t>
            </a:r>
            <a:r>
              <a:rPr lang="en-US" sz="3000" dirty="0"/>
              <a:t>Instructional Coach</a:t>
            </a:r>
          </a:p>
          <a:p>
            <a:pPr marL="556895" indent="-457200">
              <a:buFont typeface="Courier New" panose="02070309020205020404" pitchFamily="49" charset="0"/>
              <a:buChar char="o"/>
            </a:pPr>
            <a:r>
              <a:rPr lang="en-US" sz="3200" dirty="0"/>
              <a:t>Ms. Pat, Secretary II</a:t>
            </a:r>
          </a:p>
        </p:txBody>
      </p:sp>
    </p:spTree>
    <p:extLst>
      <p:ext uri="{BB962C8B-B14F-4D97-AF65-F5344CB8AC3E}">
        <p14:creationId xmlns:p14="http://schemas.microsoft.com/office/powerpoint/2010/main" val="258430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038EB-660F-44B2-9FE1-4139E4916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200" b="1" dirty="0"/>
              <a:t>School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592D5E-F851-4114-87E0-C81A2A4F9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136" y="2552700"/>
            <a:ext cx="7239000" cy="1752600"/>
          </a:xfrm>
        </p:spPr>
        <p:txBody>
          <a:bodyPr/>
          <a:lstStyle/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>
                <a:hlinkClick r:id="rId3"/>
              </a:rPr>
              <a:t>smms.pusd.us</a:t>
            </a:r>
            <a:endParaRPr lang="en-US" sz="3600" dirty="0"/>
          </a:p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/>
              <a:t>Facebook</a:t>
            </a:r>
          </a:p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/>
              <a:t>SMMS Students</a:t>
            </a:r>
          </a:p>
        </p:txBody>
      </p:sp>
      <p:pic>
        <p:nvPicPr>
          <p:cNvPr id="4" name="Picture 3" descr="A picture containing outdoor, sky, grass, ground&#10;&#10;Description automatically generated">
            <a:extLst>
              <a:ext uri="{FF2B5EF4-FFF2-40B4-BE49-F238E27FC236}">
                <a16:creationId xmlns="" xmlns:a16="http://schemas.microsoft.com/office/drawing/2014/main" id="{6970810F-6E40-4C7A-B139-506C1BE46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72" y="4557010"/>
            <a:ext cx="2657074" cy="19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9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038EB-660F-44B2-9FE1-4139E4916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174" y="985838"/>
            <a:ext cx="7422864" cy="1444625"/>
          </a:xfrm>
        </p:spPr>
        <p:txBody>
          <a:bodyPr/>
          <a:lstStyle/>
          <a:p>
            <a:r>
              <a:rPr lang="en-US" sz="3200" b="1" dirty="0"/>
              <a:t>“This Is Sierra Madre Middle School”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9592D5E-F851-4114-87E0-C81A2A4F9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038" y="3007689"/>
            <a:ext cx="7239000" cy="1752600"/>
          </a:xfrm>
        </p:spPr>
        <p:txBody>
          <a:bodyPr/>
          <a:lstStyle/>
          <a:p>
            <a:pPr marL="465138" lvl="0" indent="-4651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4000" dirty="0">
                <a:hlinkClick r:id="rId3"/>
              </a:rPr>
              <a:t>https://www.wevideo.com/view/1584044304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6086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Core Values</a:t>
            </a:r>
            <a:endParaRPr sz="4200" b="1" dirty="0"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1032499" y="1837850"/>
            <a:ext cx="7988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/>
              <a:t>Academic Achievement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/>
              <a:t>Creative Culture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○"/>
            </a:pPr>
            <a:r>
              <a:rPr lang="en-US" sz="3600" dirty="0"/>
              <a:t>Safe &amp; Nurturing Environment </a:t>
            </a:r>
          </a:p>
        </p:txBody>
      </p:sp>
      <p:pic>
        <p:nvPicPr>
          <p:cNvPr id="4" name="Picture 3" descr="SMMS_Color_LOGO">
            <a:extLst>
              <a:ext uri="{FF2B5EF4-FFF2-40B4-BE49-F238E27FC236}">
                <a16:creationId xmlns="" xmlns:a16="http://schemas.microsoft.com/office/drawing/2014/main" id="{75DB4168-ADBC-4F84-8E90-1B334E9704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46" y="3987384"/>
            <a:ext cx="2270307" cy="216361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SMMS History</a:t>
            </a:r>
            <a:endParaRPr sz="4200" b="1" dirty="0"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828891" y="1625908"/>
            <a:ext cx="7988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2004-05</a:t>
            </a:r>
            <a:r>
              <a:rPr lang="en-US" sz="1800" dirty="0"/>
              <a:t>  </a:t>
            </a:r>
            <a:r>
              <a:rPr lang="en-US" sz="1600" i="1" dirty="0"/>
              <a:t>Middle School Campus Was Established as part of a K8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2010-11</a:t>
            </a:r>
            <a:r>
              <a:rPr lang="en-US" sz="1800" dirty="0"/>
              <a:t>  </a:t>
            </a:r>
            <a:r>
              <a:rPr lang="en-US" sz="1600" i="1" dirty="0"/>
              <a:t>Construction Began on the New Middle School Campus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2012-13</a:t>
            </a:r>
            <a:r>
              <a:rPr lang="en-US" sz="1800" dirty="0"/>
              <a:t>  </a:t>
            </a:r>
            <a:r>
              <a:rPr lang="en-US" sz="1600" i="1" dirty="0"/>
              <a:t>SMMS Became a Stand-Alone Middle School</a:t>
            </a:r>
            <a:endParaRPr lang="en-US" sz="1600"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2014-15</a:t>
            </a:r>
            <a:r>
              <a:rPr lang="en-US" sz="1800" dirty="0"/>
              <a:t>  </a:t>
            </a:r>
            <a:r>
              <a:rPr lang="en-US" sz="1600" i="1" dirty="0"/>
              <a:t>The MDLIP Program Joined SMMS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2015-16</a:t>
            </a:r>
            <a:r>
              <a:rPr lang="en-US" sz="1800" dirty="0"/>
              <a:t>  </a:t>
            </a:r>
            <a:r>
              <a:rPr lang="en-US" sz="1600" i="1" dirty="0"/>
              <a:t>The New Campus Opened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2016-17</a:t>
            </a:r>
            <a:r>
              <a:rPr lang="en-US" sz="1800" dirty="0"/>
              <a:t>  </a:t>
            </a:r>
            <a:r>
              <a:rPr lang="en-US" sz="1600" i="1" dirty="0"/>
              <a:t>The Math Academy Joined SMMS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r>
              <a:rPr lang="en-US" sz="2000" b="1" dirty="0"/>
              <a:t>2018-19</a:t>
            </a:r>
            <a:r>
              <a:rPr lang="en-US" sz="2000" dirty="0"/>
              <a:t> </a:t>
            </a:r>
            <a:r>
              <a:rPr lang="en-US" sz="2400" dirty="0"/>
              <a:t> </a:t>
            </a:r>
            <a:r>
              <a:rPr lang="en-US" sz="1600" i="1" dirty="0"/>
              <a:t>SMMS Became the Largest                                                 </a:t>
            </a: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1600" i="1" dirty="0"/>
              <a:t>                        Stand-Alone Middle School in PUSD</a:t>
            </a:r>
          </a:p>
          <a:p>
            <a:pPr marL="342900" indent="-342900">
              <a:spcBef>
                <a:spcPts val="520"/>
              </a:spcBef>
              <a:buSzPts val="2400"/>
            </a:pPr>
            <a:r>
              <a:rPr lang="en-US" sz="2000" b="1" dirty="0"/>
              <a:t>2020-21</a:t>
            </a:r>
            <a:r>
              <a:rPr lang="en-US" sz="1800" dirty="0"/>
              <a:t>  </a:t>
            </a:r>
            <a:r>
              <a:rPr lang="en-US" sz="1600" i="1" dirty="0"/>
              <a:t>SMMS’ Attendance Zone Expanded</a:t>
            </a:r>
          </a:p>
          <a:p>
            <a:pPr marL="342900" indent="-342900">
              <a:spcBef>
                <a:spcPts val="520"/>
              </a:spcBef>
              <a:buSzPts val="2400"/>
            </a:pPr>
            <a:r>
              <a:rPr lang="en-US" sz="2000" b="1" dirty="0"/>
              <a:t>2021-22</a:t>
            </a:r>
            <a:r>
              <a:rPr lang="en-US" sz="1800" dirty="0"/>
              <a:t>  </a:t>
            </a:r>
            <a:r>
              <a:rPr lang="en-US" sz="2000" b="1" i="1" dirty="0"/>
              <a:t>The Class of 2024 Arrives!</a:t>
            </a:r>
          </a:p>
          <a:p>
            <a:pPr marL="342900" indent="-342900">
              <a:spcBef>
                <a:spcPts val="520"/>
              </a:spcBef>
              <a:buSzPts val="2400"/>
            </a:pPr>
            <a:endParaRPr lang="en-US" sz="1600" i="1"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Char char="○"/>
            </a:pPr>
            <a:endParaRPr lang="en-US" sz="16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lang="en-US" sz="1600" dirty="0"/>
          </a:p>
          <a:p>
            <a:pPr marL="3429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30"/>
              <a:buNone/>
            </a:pPr>
            <a:r>
              <a:rPr lang="en-US" sz="1800" i="1" dirty="0"/>
              <a:t>            </a:t>
            </a:r>
            <a:endParaRPr lang="en-US" dirty="0"/>
          </a:p>
        </p:txBody>
      </p:sp>
      <p:pic>
        <p:nvPicPr>
          <p:cNvPr id="117" name="Google Shape;117;p16" descr="IMG_06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9274" y="3168672"/>
            <a:ext cx="2390507" cy="3052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Facilities</a:t>
            </a:r>
            <a:endParaRPr sz="4200" b="1"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1033462" y="1704575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 Classrooms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Multipurpose Room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 Science Labs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 Visual Arts Labs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sz="29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Ty Gaffney Gymnasium</a:t>
            </a:r>
            <a:endParaRPr sz="29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Helen A. </a:t>
            </a:r>
            <a:r>
              <a:rPr lang="en-US" dirty="0" err="1"/>
              <a:t>Pontarelli</a:t>
            </a:r>
            <a:r>
              <a:rPr lang="en-US" dirty="0"/>
              <a:t> Library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Eco-Pond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School Garden</a:t>
            </a:r>
            <a:endParaRPr dirty="0"/>
          </a:p>
        </p:txBody>
      </p:sp>
      <p:pic>
        <p:nvPicPr>
          <p:cNvPr id="3" name="Picture 2" descr="A cat behind a fence&#10;&#10;Description automatically generated with low confidence">
            <a:extLst>
              <a:ext uri="{FF2B5EF4-FFF2-40B4-BE49-F238E27FC236}">
                <a16:creationId xmlns="" xmlns:a16="http://schemas.microsoft.com/office/drawing/2014/main" id="{5C2A95C3-B316-4F92-9034-784B6371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69156" y="2936968"/>
            <a:ext cx="3082022" cy="2146914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6th Grader’s Daily Schedule</a:t>
            </a:r>
            <a:endParaRPr sz="4200" b="1" dirty="0"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1033462" y="1704575"/>
            <a:ext cx="7313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1 </a:t>
            </a:r>
            <a:r>
              <a:rPr lang="en-US" sz="1800" dirty="0"/>
              <a:t>(60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2 </a:t>
            </a:r>
            <a:r>
              <a:rPr lang="en-US" sz="1800" dirty="0"/>
              <a:t>(57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Nutrition </a:t>
            </a:r>
            <a:r>
              <a:rPr lang="en-US" sz="1800" dirty="0"/>
              <a:t>(15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3 </a:t>
            </a:r>
            <a:r>
              <a:rPr lang="en-US" sz="1800" dirty="0"/>
              <a:t>(57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Lunch </a:t>
            </a:r>
            <a:r>
              <a:rPr lang="en-US" sz="1800" dirty="0"/>
              <a:t>(30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4 </a:t>
            </a:r>
            <a:r>
              <a:rPr lang="en-US" sz="1800" dirty="0"/>
              <a:t>(57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5 </a:t>
            </a:r>
            <a:r>
              <a:rPr lang="en-US" sz="1800" dirty="0"/>
              <a:t>(57 minutes)</a:t>
            </a: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Noto Sans Symbols"/>
              <a:buChar char="○"/>
            </a:pPr>
            <a:r>
              <a:rPr lang="en-US" dirty="0"/>
              <a:t>Period 6 </a:t>
            </a:r>
            <a:r>
              <a:rPr lang="en-US" sz="1800" dirty="0"/>
              <a:t>(57 minutes)</a:t>
            </a:r>
            <a:endParaRPr sz="1800" dirty="0"/>
          </a:p>
          <a:p>
            <a:pPr marL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r>
              <a:rPr lang="en-US" sz="1800" dirty="0"/>
              <a:t>* </a:t>
            </a:r>
            <a:r>
              <a:rPr lang="en-US" sz="1800" i="1" dirty="0"/>
              <a:t>Four-minute passing period between each period</a:t>
            </a:r>
            <a:endParaRPr sz="1800" i="1" dirty="0"/>
          </a:p>
          <a:p>
            <a:pPr marL="34290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endParaRPr dirty="0"/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8000" y="2287288"/>
            <a:ext cx="3016226" cy="301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200" b="1" dirty="0"/>
              <a:t>Core Curriculum</a:t>
            </a:r>
            <a:endParaRPr sz="4200" b="1" dirty="0"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1033462" y="1704575"/>
            <a:ext cx="765025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English Language Arts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Mathematics 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Science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History</a:t>
            </a:r>
            <a:endParaRPr sz="3000" dirty="0"/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Physical Education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Electives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Noto Sans Symbols"/>
              <a:buChar char="○"/>
            </a:pPr>
            <a:r>
              <a:rPr lang="en-US" sz="3000" dirty="0"/>
              <a:t>Dual Language Immersion Program</a:t>
            </a:r>
            <a:endParaRPr sz="3000" dirty="0"/>
          </a:p>
          <a:p>
            <a:pPr marL="342900" marR="0" lvl="0" indent="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030"/>
              <a:buNone/>
            </a:pPr>
            <a:endParaRPr dirty="0"/>
          </a:p>
        </p:txBody>
      </p:sp>
      <p:pic>
        <p:nvPicPr>
          <p:cNvPr id="138" name="Google Shape;138;p19" descr="MCj0382574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1429" y="2247561"/>
            <a:ext cx="2965693" cy="2362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387</Words>
  <Application>Microsoft Office PowerPoint</Application>
  <PresentationFormat>On-screen Show (4:3)</PresentationFormat>
  <Paragraphs>110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1_Eclipse</vt:lpstr>
      <vt:lpstr>Eclipse</vt:lpstr>
      <vt:lpstr>Sierra Madre Middle School</vt:lpstr>
      <vt:lpstr>People You Need To Know</vt:lpstr>
      <vt:lpstr>School Information</vt:lpstr>
      <vt:lpstr>“This Is Sierra Madre Middle School”</vt:lpstr>
      <vt:lpstr>Core Values</vt:lpstr>
      <vt:lpstr>SMMS History</vt:lpstr>
      <vt:lpstr>Facilities</vt:lpstr>
      <vt:lpstr>6th Grader’s Daily Schedule</vt:lpstr>
      <vt:lpstr>Core Curriculum</vt:lpstr>
      <vt:lpstr>Honors Math &amp; Math Academy</vt:lpstr>
      <vt:lpstr>Electives</vt:lpstr>
      <vt:lpstr>Extracurricular Activities</vt:lpstr>
      <vt:lpstr>After School Sports Program</vt:lpstr>
      <vt:lpstr>Break-Out Sessions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Sierra Madre Middle School</dc:title>
  <dc:creator>Garrett</dc:creator>
  <cp:lastModifiedBy>Garrett W Newsom</cp:lastModifiedBy>
  <cp:revision>11</cp:revision>
  <dcterms:modified xsi:type="dcterms:W3CDTF">2021-02-18T17:08:08Z</dcterms:modified>
</cp:coreProperties>
</file>